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9" r:id="rId3"/>
    <p:sldId id="293" r:id="rId4"/>
    <p:sldId id="294" r:id="rId5"/>
    <p:sldId id="295" r:id="rId6"/>
    <p:sldId id="296" r:id="rId7"/>
    <p:sldId id="297" r:id="rId8"/>
    <p:sldId id="298" r:id="rId9"/>
    <p:sldId id="303" r:id="rId10"/>
    <p:sldId id="257" r:id="rId11"/>
    <p:sldId id="258" r:id="rId12"/>
    <p:sldId id="264" r:id="rId13"/>
    <p:sldId id="263" r:id="rId14"/>
    <p:sldId id="305" r:id="rId15"/>
    <p:sldId id="260" r:id="rId16"/>
    <p:sldId id="261" r:id="rId17"/>
    <p:sldId id="262" r:id="rId18"/>
    <p:sldId id="265" r:id="rId19"/>
    <p:sldId id="304" r:id="rId20"/>
    <p:sldId id="286" r:id="rId21"/>
    <p:sldId id="290" r:id="rId22"/>
    <p:sldId id="289" r:id="rId23"/>
    <p:sldId id="291" r:id="rId24"/>
    <p:sldId id="287" r:id="rId25"/>
    <p:sldId id="288" r:id="rId26"/>
    <p:sldId id="277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7E1FE9-EF69-4682-A832-032811EE09B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8DD964-5DDC-4D3A-93C9-ECD04E868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d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315%20-%20early%20childhood%20development%20group%20paper%20COMMENTS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60doc.com/content/12/0822/18/3404269_231761903.shtml" TargetMode="External"/><Relationship Id="rId3" Type="http://schemas.openxmlformats.org/officeDocument/2006/relationships/hyperlink" Target="http://psychology.about.com/od/theoriesofpersonality/ss/psychosexualdev.htm" TargetMode="External"/><Relationship Id="rId7" Type="http://schemas.openxmlformats.org/officeDocument/2006/relationships/hyperlink" Target="http://viewfromthehandicappedspace.blogspot.com/2011/06/for-handicapped-bathroom-suggestion-box.html" TargetMode="External"/><Relationship Id="rId2" Type="http://schemas.openxmlformats.org/officeDocument/2006/relationships/hyperlink" Target="http://www.biography.com/people/sigmund-freud-93024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eraiherbal.blogspot.com/2013/02/sembelit-pada-anak.html" TargetMode="External"/><Relationship Id="rId5" Type="http://schemas.openxmlformats.org/officeDocument/2006/relationships/hyperlink" Target="http://www.dentalolujic.it/ultime-novita/notizie/" TargetMode="External"/><Relationship Id="rId4" Type="http://schemas.openxmlformats.org/officeDocument/2006/relationships/hyperlink" Target="http://www.clearviewtreatment.com/wp-content/blogs.dir/12/files/2013/07/5-stages-addiction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Infancy and Childhood Development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Alla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Greben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Maria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Anakotta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Eric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Huenefeld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107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63136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Jean Piaget</a:t>
            </a:r>
            <a:b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Swiss Psychologist</a:t>
            </a:r>
            <a:b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1896-1980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006" y="2768600"/>
            <a:ext cx="5715000" cy="2619375"/>
          </a:xfrm>
        </p:spPr>
      </p:pic>
    </p:spTree>
    <p:extLst>
      <p:ext uri="{BB962C8B-B14F-4D97-AF65-F5344CB8AC3E}">
        <p14:creationId xmlns:p14="http://schemas.microsoft.com/office/powerpoint/2010/main" xmlns="" val="1784295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762000"/>
            <a:ext cx="7239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Piaget’s Theory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Key Concepts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*Schemas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How kids understand and know the world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*Assimilation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How kids take in new information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*Accommodation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Changes or alters existing schemas for new information 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*Equilibration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Balance between assimilation and accommodation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07414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066800"/>
            <a:ext cx="7253288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Sensorimotor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Stage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Birth – 2 Years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Textures, sounds and colors are extremely attractive to babies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Infants explore with all their senses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57600"/>
            <a:ext cx="3429000" cy="235323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429000"/>
            <a:ext cx="2819400" cy="21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08210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Object Permanence early in the Sensorimotor Stage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1"/>
            <a:ext cx="6777317" cy="2438399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Child is unable to figure out where the hidden object is and forgets about the object if he or she cannot see it anymore.</a:t>
            </a:r>
          </a:p>
          <a:p>
            <a:pPr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5" name="Picture 4" descr="Object Permance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267200"/>
            <a:ext cx="4191000" cy="21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76658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https://www.youtube.com/watch?v=PuP53BbIY0A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Object Permanence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405743"/>
            <a:ext cx="3810000" cy="3265714"/>
          </a:xfrm>
        </p:spPr>
      </p:pic>
    </p:spTree>
    <p:extLst>
      <p:ext uri="{BB962C8B-B14F-4D97-AF65-F5344CB8AC3E}">
        <p14:creationId xmlns:p14="http://schemas.microsoft.com/office/powerpoint/2010/main" xmlns="" val="75443446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Preoperational Stage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 years – 7 years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Vocabulary use explodes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Children use symbolic play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435927"/>
            <a:ext cx="2742794" cy="1759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429000"/>
            <a:ext cx="2667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62097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33710" cy="2743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Piaget’s Conservation Task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Most kids in the Preoperative Stage cannot reason that the amount of water is the same, the only change is the shape of the vessel.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conservation-task-c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4495800" cy="2771775"/>
          </a:xfrm>
        </p:spPr>
      </p:pic>
    </p:spTree>
    <p:extLst>
      <p:ext uri="{BB962C8B-B14F-4D97-AF65-F5344CB8AC3E}">
        <p14:creationId xmlns:p14="http://schemas.microsoft.com/office/powerpoint/2010/main" xmlns="" val="412991864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Concrete Operational Stage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7 years – 11 years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286000"/>
            <a:ext cx="4788879" cy="3508375"/>
          </a:xfrm>
        </p:spPr>
      </p:pic>
    </p:spTree>
    <p:extLst>
      <p:ext uri="{BB962C8B-B14F-4D97-AF65-F5344CB8AC3E}">
        <p14:creationId xmlns:p14="http://schemas.microsoft.com/office/powerpoint/2010/main" xmlns="" val="397240622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42442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Pros and cons for Piaget’s Theory  of Cognitive Development 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His insight has proven to be practical and on point in many case.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His theory has changed how people view kids’ development and                           their approaches to teaching.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Cons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His research came from a very small sample (his own children and a few others).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His methods are open to bias since they are his own interpretations.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164622596"/>
      </p:ext>
    </p:extLst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Developmental Theorists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Sigmund Freud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Jean Piaget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Erik Erikson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42417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Erik Erikson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June 15, 1902-May 12, 1994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1736" r="-81736"/>
          <a:stretch>
            <a:fillRect/>
          </a:stretch>
        </p:blipFill>
        <p:spPr>
          <a:xfrm>
            <a:off x="1043490" y="1714628"/>
            <a:ext cx="6777317" cy="3508977"/>
          </a:xfrm>
        </p:spPr>
      </p:pic>
      <p:sp>
        <p:nvSpPr>
          <p:cNvPr id="3" name="TextBox 2"/>
          <p:cNvSpPr txBox="1"/>
          <p:nvPr/>
        </p:nvSpPr>
        <p:spPr>
          <a:xfrm>
            <a:off x="1043490" y="5832629"/>
            <a:ext cx="7024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Retrieved from </a:t>
            </a:r>
            <a:r>
              <a:rPr lang="en-US" sz="1050" dirty="0" err="1"/>
              <a:t>nursingcrib.com</a:t>
            </a:r>
            <a:r>
              <a:rPr lang="en-US" sz="1050" dirty="0"/>
              <a:t>/nursing-notes-reviewer/psychiatric-mental-health-nursing/</a:t>
            </a:r>
            <a:r>
              <a:rPr lang="en-US" sz="1050" dirty="0" err="1"/>
              <a:t>erik</a:t>
            </a:r>
            <a:r>
              <a:rPr lang="en-US" sz="1050" dirty="0"/>
              <a:t>-</a:t>
            </a:r>
            <a:r>
              <a:rPr lang="en-US" sz="1050" dirty="0" err="1"/>
              <a:t>eriksons</a:t>
            </a:r>
            <a:r>
              <a:rPr lang="en-US" sz="1050" dirty="0"/>
              <a:t>-theory-of-psychosocial-development/ </a:t>
            </a:r>
          </a:p>
        </p:txBody>
      </p:sp>
    </p:spTree>
    <p:extLst>
      <p:ext uri="{BB962C8B-B14F-4D97-AF65-F5344CB8AC3E}">
        <p14:creationId xmlns:p14="http://schemas.microsoft.com/office/powerpoint/2010/main" xmlns="" val="361290184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30034" cy="15610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Erikson’s Theory of Development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Best known at Psychosocial Development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Stages go from Birth through Adulthood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Adolescence crucial in child’s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33654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1:  Trust vs. Mistrust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8762" r="-78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6186774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2:  Autonomy vs. Shame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8210" r="-38210"/>
          <a:stretch>
            <a:fillRect/>
          </a:stretch>
        </p:blipFill>
        <p:spPr>
          <a:xfrm>
            <a:off x="1043490" y="2281093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xmlns="" val="425823479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3:  Initiative vs. Guilt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345" b="15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56367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77634" cy="156106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4:  Competence vs. Inferiority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685" b="30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6016970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655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Sources </a:t>
            </a:r>
          </a:p>
          <a:p>
            <a:r>
              <a:rPr lang="en-US" sz="1100" dirty="0" smtClean="0"/>
              <a:t>Cherry</a:t>
            </a:r>
            <a:r>
              <a:rPr lang="en-US" sz="1100" dirty="0"/>
              <a:t>, K. (2013). </a:t>
            </a:r>
            <a:r>
              <a:rPr lang="en-US" sz="1100" i="1" dirty="0"/>
              <a:t>About.com Psychology: Freud &amp; Women: Freud's Perspective on Women</a:t>
            </a:r>
            <a:r>
              <a:rPr lang="en-US" sz="1100" dirty="0"/>
              <a:t>. Retrieved from http://psychology.about.com/od/sigmundfreud/p/freud_women.htm </a:t>
            </a:r>
          </a:p>
          <a:p>
            <a:r>
              <a:rPr lang="en-US" sz="1100" dirty="0"/>
              <a:t>Sigmund Freud. (2013). </a:t>
            </a:r>
            <a:r>
              <a:rPr lang="en-US" sz="1100" i="1" dirty="0"/>
              <a:t>The Biography Channel website</a:t>
            </a:r>
            <a:r>
              <a:rPr lang="en-US" sz="1100" dirty="0"/>
              <a:t>. Retrieved 07:58, Nov 5, 2013, from </a:t>
            </a:r>
            <a:r>
              <a:rPr lang="en-US" sz="1100" dirty="0">
                <a:hlinkClick r:id="rId2"/>
              </a:rPr>
              <a:t>http://www.biography.com/people/sigmund-freud-9302400</a:t>
            </a:r>
            <a:r>
              <a:rPr lang="en-US" sz="1100" dirty="0"/>
              <a:t>. </a:t>
            </a:r>
          </a:p>
          <a:p>
            <a:r>
              <a:rPr lang="en-US" sz="1100" dirty="0"/>
              <a:t>Cherry, K. (2013). </a:t>
            </a:r>
            <a:r>
              <a:rPr lang="en-US" sz="1100" i="1" dirty="0"/>
              <a:t>About.com Psychology: Freud's Stages of Psychosexual Development</a:t>
            </a:r>
            <a:r>
              <a:rPr lang="en-US" sz="1100" dirty="0"/>
              <a:t>. Retrieved from </a:t>
            </a:r>
            <a:r>
              <a:rPr lang="en-US" sz="1100" dirty="0">
                <a:hlinkClick r:id="rId3"/>
              </a:rPr>
              <a:t>http://psychology.about.com/od/theoriesofpersonality/ss/psychosexualdev.htm</a:t>
            </a:r>
            <a:endParaRPr lang="en-US" sz="1100" dirty="0"/>
          </a:p>
          <a:p>
            <a:r>
              <a:rPr lang="en-US" sz="1100" dirty="0"/>
              <a:t>Sigmund Freud. Retrieved from http://en.wikipedia.org/wiki/Sigmund_Freud </a:t>
            </a:r>
          </a:p>
          <a:p>
            <a:r>
              <a:rPr lang="en-US" sz="1100" dirty="0"/>
              <a:t>Building Blocks Stages. Retrieved from </a:t>
            </a:r>
            <a:r>
              <a:rPr lang="en-US" sz="1100" dirty="0">
                <a:hlinkClick r:id="rId4"/>
              </a:rPr>
              <a:t>http://www.clearviewtreatment.com/wp-content/blogs.dir/12/files/2013/07/5-stages-addiction.jpg</a:t>
            </a:r>
            <a:endParaRPr lang="en-US" sz="1100" dirty="0"/>
          </a:p>
          <a:p>
            <a:r>
              <a:rPr lang="en-US" sz="1100" dirty="0"/>
              <a:t>Child with Toothbrush. Retrieved from </a:t>
            </a:r>
            <a:r>
              <a:rPr lang="en-US" sz="1100" dirty="0">
                <a:hlinkClick r:id="rId5"/>
              </a:rPr>
              <a:t>http://www.dentalolujic.it/ultime-novita/notizie/</a:t>
            </a:r>
            <a:endParaRPr lang="en-US" sz="1100" dirty="0"/>
          </a:p>
          <a:p>
            <a:r>
              <a:rPr lang="en-US" sz="1100" dirty="0"/>
              <a:t>Potty Training Child. Retrieved from </a:t>
            </a:r>
            <a:r>
              <a:rPr lang="en-US" sz="1100" dirty="0">
                <a:hlinkClick r:id="rId6"/>
              </a:rPr>
              <a:t>http://9eraiherbal.blogspot.com/2013/02/sembelit-pada-anak.html</a:t>
            </a:r>
            <a:r>
              <a:rPr lang="en-US" sz="1100" dirty="0"/>
              <a:t> </a:t>
            </a:r>
          </a:p>
          <a:p>
            <a:r>
              <a:rPr lang="en-US" sz="1100" dirty="0"/>
              <a:t>Bathroom sign. Retrieved from </a:t>
            </a:r>
            <a:r>
              <a:rPr lang="en-US" sz="1100" dirty="0">
                <a:hlinkClick r:id="rId7"/>
              </a:rPr>
              <a:t>http://viewfromthehandicappedspace.blogspot.com/2011/06/for-handicapped-bathroom-suggestion-box.html</a:t>
            </a:r>
            <a:r>
              <a:rPr lang="en-US" sz="1100" dirty="0"/>
              <a:t> </a:t>
            </a:r>
          </a:p>
          <a:p>
            <a:r>
              <a:rPr lang="en-US" sz="1100" dirty="0"/>
              <a:t>Children standing together. Retrieved from </a:t>
            </a:r>
            <a:r>
              <a:rPr lang="en-US" sz="1100" dirty="0">
                <a:hlinkClick r:id="rId8"/>
              </a:rPr>
              <a:t>http://www.360doc.com/content/12/0822/18/3404269_231761903.shtml</a:t>
            </a:r>
            <a:r>
              <a:rPr lang="en-US" sz="1100" dirty="0"/>
              <a:t> 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8732569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781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050" dirty="0"/>
              <a:t> McLeod, S. A. (2009). </a:t>
            </a:r>
            <a:r>
              <a:rPr lang="en-US" sz="1050" i="1" dirty="0"/>
              <a:t>Jean Piaget: Cognitive theory</a:t>
            </a:r>
            <a:r>
              <a:rPr lang="en-US" sz="1050" dirty="0"/>
              <a:t>. Retrieved from http://www.simplypsychology.org/piaget.html </a:t>
            </a:r>
          </a:p>
          <a:p>
            <a:pPr indent="-457200"/>
            <a:r>
              <a:rPr lang="en-US" sz="1050" dirty="0"/>
              <a:t> </a:t>
            </a:r>
            <a:r>
              <a:rPr lang="en-US" sz="1050" dirty="0" err="1"/>
              <a:t>Hockenbury</a:t>
            </a:r>
            <a:r>
              <a:rPr lang="en-US" sz="1050" dirty="0"/>
              <a:t>, D., &amp;</a:t>
            </a:r>
            <a:r>
              <a:rPr lang="en-US" sz="1050" dirty="0" err="1"/>
              <a:t>Hockenbury</a:t>
            </a:r>
            <a:r>
              <a:rPr lang="en-US" sz="1050" dirty="0"/>
              <a:t>, S. (2011). Lifespan development </a:t>
            </a:r>
            <a:r>
              <a:rPr lang="en-US" sz="1050" i="1" dirty="0" smtClean="0"/>
              <a:t>Discovering </a:t>
            </a:r>
            <a:r>
              <a:rPr lang="en-US" sz="1050" i="1" dirty="0" err="1" smtClean="0"/>
              <a:t>psychlogy</a:t>
            </a:r>
            <a:r>
              <a:rPr lang="en-US" sz="1050" dirty="0" smtClean="0"/>
              <a:t> </a:t>
            </a:r>
            <a:r>
              <a:rPr lang="en-US" sz="1050" dirty="0"/>
              <a:t>(5</a:t>
            </a:r>
            <a:r>
              <a:rPr lang="en-US" sz="1050" baseline="30000" dirty="0"/>
              <a:t>th</a:t>
            </a:r>
            <a:r>
              <a:rPr lang="en-US" sz="1050" dirty="0"/>
              <a:t> ed.). New York, NY: Worth Publishers.</a:t>
            </a:r>
          </a:p>
          <a:p>
            <a:pPr indent="-457200"/>
            <a:r>
              <a:rPr lang="en-US" sz="1050" dirty="0"/>
              <a:t> Edwards, L., </a:t>
            </a:r>
            <a:r>
              <a:rPr lang="en-US" sz="1050" dirty="0" err="1"/>
              <a:t>Hopgood</a:t>
            </a:r>
            <a:r>
              <a:rPr lang="en-US" sz="1050" dirty="0"/>
              <a:t>, J., Rosenberg, K., &amp; Rush, K. (2000).</a:t>
            </a:r>
            <a:r>
              <a:rPr lang="en-US" sz="1050" i="1" dirty="0"/>
              <a:t>Mental development and education: Piaget's stages of cognitive development</a:t>
            </a:r>
            <a:r>
              <a:rPr lang="en-US" sz="1050" dirty="0"/>
              <a:t>. Retrieved from http://ehlt.flinders.edu.au/education/DLiT/2000/Piaget/stages.htm</a:t>
            </a:r>
          </a:p>
          <a:p>
            <a:pPr indent="-457200"/>
            <a:r>
              <a:rPr lang="en-US" sz="1050" dirty="0"/>
              <a:t> [Babies with book]. Retrieved from http://3.bp.blogspot.com/-OsvmcWZmF5k/UGN5z84j5kI/AAAAAAAACss/swUzz-r4U1Q/s320/babies+with+book.jpg </a:t>
            </a:r>
          </a:p>
          <a:p>
            <a:pPr indent="-457200"/>
            <a:r>
              <a:rPr lang="en-US" sz="1050" dirty="0"/>
              <a:t>[Object permanence]. Retrieved from http://www.babiescantwait.com/?attachment_id=512</a:t>
            </a:r>
          </a:p>
          <a:p>
            <a:pPr indent="-457200"/>
            <a:r>
              <a:rPr lang="en-US" sz="1050" dirty="0"/>
              <a:t>[Baby </a:t>
            </a:r>
            <a:r>
              <a:rPr lang="en-US" sz="1050" dirty="0" smtClean="0"/>
              <a:t>color </a:t>
            </a:r>
            <a:r>
              <a:rPr lang="en-US" sz="1050" dirty="0"/>
              <a:t>sensory bath]. Retrieved from http://preciousplay.wordpress.com/2013/07/23/baby-colour-sensory-bath/ </a:t>
            </a:r>
          </a:p>
          <a:p>
            <a:pPr indent="-457200"/>
            <a:r>
              <a:rPr lang="en-US" sz="1050" dirty="0"/>
              <a:t> [Three mountain test]. Retrieved from http://childdevelopment-bo.blogspot.com/ </a:t>
            </a:r>
          </a:p>
          <a:p>
            <a:pPr indent="-457200"/>
            <a:r>
              <a:rPr lang="en-US" sz="1050" dirty="0"/>
              <a:t>[Pillow fort architects]. Retrieved from http://dornob.com/pillow-fort-architects-10-sofa-sheet-cushion-structures/#axzz2jX5g8SRl  </a:t>
            </a:r>
          </a:p>
          <a:p>
            <a:pPr indent="-457200"/>
            <a:r>
              <a:rPr lang="en-US" sz="1050" dirty="0"/>
              <a:t>[Piaget with children]. Retrieved from http://www.famouspsychologists.org/jean-piaget/</a:t>
            </a:r>
          </a:p>
          <a:p>
            <a:pPr indent="-457200"/>
            <a:r>
              <a:rPr lang="en-US" sz="1050" dirty="0"/>
              <a:t> [Object permanence baby and teddy bear]. Retrieved from http://cmapsinternal.ihmc.us/rid=1051885971740_1865133171_12193/Development</a:t>
            </a:r>
          </a:p>
          <a:p>
            <a:pPr indent="-457200"/>
            <a:r>
              <a:rPr lang="en-US" sz="1050" dirty="0"/>
              <a:t>[Little girl plays doctor]. Retrieved from http://kidsactivitiesblog.com/15772/pretend-play-make-a-play-doctors-kit  </a:t>
            </a:r>
          </a:p>
          <a:p>
            <a:pPr indent="-457200"/>
            <a:r>
              <a:rPr lang="en-US" sz="1050" dirty="0"/>
              <a:t>[Boy three mountain test]. Retrieved from http://www.realmagick.com/egocentrism/ </a:t>
            </a:r>
          </a:p>
          <a:p>
            <a:pPr indent="-457200"/>
            <a:r>
              <a:rPr lang="en-US" sz="1050" dirty="0"/>
              <a:t> [Piaget's conservation task]. Retrieved from http://peoplelearn.homestead.com/RESEarch/THREE2.html </a:t>
            </a:r>
          </a:p>
          <a:p>
            <a:pPr indent="-457200"/>
            <a:r>
              <a:rPr lang="en-US" sz="1050" dirty="0"/>
              <a:t>  [Conservation beans]. Retrieved from http://www.psychologytoday.com/blog/thinking-about-kids/201110/pirates-piaget-and-the-null-hypothesis </a:t>
            </a:r>
          </a:p>
          <a:p>
            <a:pPr indent="-457200"/>
            <a:r>
              <a:rPr lang="en-US" sz="1050" dirty="0" err="1"/>
              <a:t>Jeningh</a:t>
            </a:r>
            <a:r>
              <a:rPr lang="en-US" sz="1050" dirty="0"/>
              <a:t> (2007, February 11). </a:t>
            </a:r>
            <a:r>
              <a:rPr lang="en-US" sz="1050" i="1" dirty="0"/>
              <a:t>Object permanence 2. </a:t>
            </a:r>
            <a:r>
              <a:rPr lang="en-US" sz="1050" dirty="0"/>
              <a:t>[Online video]. Retrieved from http://www.youtube.com/watch?v=NjBh9ld_yIo  </a:t>
            </a:r>
            <a:endParaRPr lang="en-US" sz="1050" dirty="0" smtClean="0"/>
          </a:p>
          <a:p>
            <a:pPr indent="-457200"/>
            <a:r>
              <a:rPr lang="en-US" sz="1050" dirty="0" err="1"/>
              <a:t>Jeningh</a:t>
            </a:r>
            <a:r>
              <a:rPr lang="en-US" sz="1050" dirty="0"/>
              <a:t> (2007, February 11). </a:t>
            </a:r>
            <a:r>
              <a:rPr lang="en-US" sz="1050" i="1" dirty="0"/>
              <a:t>Object permanence 2. </a:t>
            </a:r>
            <a:r>
              <a:rPr lang="en-US" sz="1050" dirty="0"/>
              <a:t>[Online video]. Retrieved from http://www.youtube.com/watch?v=NjBh9ld_yIo  </a:t>
            </a:r>
          </a:p>
          <a:p>
            <a:pPr indent="-457200"/>
            <a:r>
              <a:rPr lang="en-US" sz="105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951405651"/>
      </p:ext>
    </p:extLst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251" y="414025"/>
            <a:ext cx="6858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Sigmund Freud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801625"/>
            <a:ext cx="2514600" cy="34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1289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Sigmund Freud 1856-1939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5 Stages of Psychosexual Development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How personality develops during childhood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921019"/>
            <a:ext cx="1295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97743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1: The Oral Stage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Birth to 1 year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Erogenous Zone: Mouth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Primary source of interaction is through mouth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Rooting &amp; Sucking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Pleasure is found through tasting and sucking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Develops a sense of trust &amp; comfort through oral stimulation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Child needs to become independent or will have dependency/ aggression issues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Oral fixation= drinking, eating, smoking, or nail biting problems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57200"/>
            <a:ext cx="17716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499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2: The Anal Stage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9866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Erogenous Zone: Bowel &amp; Bladder Control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1-3 years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Major focus of libido was on bladder &amp; bowel control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Toilet Training Conflict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Praise &amp; rewards for toilet training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Positive experiences=becoming competent, productive &amp; creative adults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Inappropriate response lead to negative outcomes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Too lenient parent means anal-expulsive personality (messy, wasteful or destructive personality)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Too strict or too early training leads to stringent, orderly, rigid 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bsessive personality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982" y="762000"/>
            <a:ext cx="2030034" cy="17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73117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3: The Phallic Stage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4921"/>
            <a:ext cx="7886700" cy="509760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Erogenous Zone: Genitals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3-6 years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Child begins to discover differences between males and females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Boys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begin to view their fathers as a rival 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mother’s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affections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Oedipus complex describes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these feelings of wanting to possess the mother and the desire to replace the father.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child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also fears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punishment by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father for these feelings, a fear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termed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castration anxiety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Electra Complex is for same feelings from girls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(penis envy)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33400"/>
            <a:ext cx="1298264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82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8994"/>
            <a:ext cx="672891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Stage 4: The Latent Period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Erogenous Zone: Sexual feeling are inactive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6 to puberty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Interests are suppressed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Development of ego and superego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Enter school &amp; get concerned with peer relationships, hobbies, &amp; other interests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Time of exploration where sexual energy is present in intellectual pursuits &amp; social interactions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Important in development of social &amp; communication skills &amp; self-confidence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4588479"/>
            <a:ext cx="1905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90890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418" y="648906"/>
            <a:ext cx="7886700" cy="15608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Evaluating Freud’s Psychosexual Stage Theory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1367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Theory is focused almost entirely on male development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theories are difficult to test scientifically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Future predictions are too vague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Freud's theory is based upon case studies and not empirical research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 descr="C:\Users\Alla\AppData\Local\Microsoft\Windows\Temporary Internet Files\Content.IE5\8C52Z39N\MP9004000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317920"/>
            <a:ext cx="2438400" cy="2166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9326585"/>
      </p:ext>
    </p:extLst>
  </p:cSld>
  <p:clrMapOvr>
    <a:masterClrMapping/>
  </p:clrMapOvr>
  <p:transition spd="slow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1640</TotalTime>
  <Words>608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Infancy and Childhood Development</vt:lpstr>
      <vt:lpstr> Developmental Theorists</vt:lpstr>
      <vt:lpstr>Sigmund Freud</vt:lpstr>
      <vt:lpstr>Slide 4</vt:lpstr>
      <vt:lpstr>Stage 1: The Oral Stage</vt:lpstr>
      <vt:lpstr>Stage 2: The Anal Stage</vt:lpstr>
      <vt:lpstr>Stage 3: The Phallic Stage</vt:lpstr>
      <vt:lpstr>Stage 4: The Latent Period </vt:lpstr>
      <vt:lpstr>Evaluating Freud’s Psychosexual Stage Theory </vt:lpstr>
      <vt:lpstr>Jean Piaget Swiss Psychologist 1896-1980</vt:lpstr>
      <vt:lpstr>   </vt:lpstr>
      <vt:lpstr>            Sensorimotor Stage Birth – 2 Years Textures, sounds and colors are extremely attractive to babies Infants explore with all their senses  </vt:lpstr>
      <vt:lpstr>Object Permanence early in the Sensorimotor Stage</vt:lpstr>
      <vt:lpstr>Slide 14</vt:lpstr>
      <vt:lpstr> Object Permanence</vt:lpstr>
      <vt:lpstr>  Preoperational Stage 2 years – 7 years</vt:lpstr>
      <vt:lpstr>Piaget’s Conservation Task  Most kids in the Preoperative Stage cannot reason that the amount of water is the same, the only change is the shape of the vessel.</vt:lpstr>
      <vt:lpstr>Concrete Operational Stage 7 years – 11 years</vt:lpstr>
      <vt:lpstr>Slide 19</vt:lpstr>
      <vt:lpstr>Erik Erikson June 15, 1902-May 12, 1994 </vt:lpstr>
      <vt:lpstr>Erikson’s Theory of Development</vt:lpstr>
      <vt:lpstr>Stage 1:  Trust vs. Mistrust </vt:lpstr>
      <vt:lpstr>Stage 2:  Autonomy vs. Shame </vt:lpstr>
      <vt:lpstr>Stage 3:  Initiative vs. Guilt </vt:lpstr>
      <vt:lpstr>Stage 4:  Competence vs. Inferiority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Infancy and Childhood Development</dc:title>
  <dc:creator>Acer</dc:creator>
  <cp:lastModifiedBy>Acer</cp:lastModifiedBy>
  <cp:revision>72</cp:revision>
  <dcterms:created xsi:type="dcterms:W3CDTF">2013-11-03T23:50:05Z</dcterms:created>
  <dcterms:modified xsi:type="dcterms:W3CDTF">2015-05-19T18:23:34Z</dcterms:modified>
</cp:coreProperties>
</file>